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Fraunces"/>
      <p:bold r:id="rId19"/>
      <p:boldItalic r:id="rId20"/>
    </p:embeddedFont>
    <p:embeddedFont>
      <p:font typeface="Bevan"/>
      <p:regular r:id="rId21"/>
      <p:italic r:id="rId22"/>
    </p:embeddedFont>
    <p:embeddedFont>
      <p:font typeface="Vollkorn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gLL0D4yWlpYMZS0wHVeJbE8GZv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aunces-boldItalic.fntdata"/><Relationship Id="rId22" Type="http://schemas.openxmlformats.org/officeDocument/2006/relationships/font" Target="fonts/Bevan-italic.fntdata"/><Relationship Id="rId21" Type="http://schemas.openxmlformats.org/officeDocument/2006/relationships/font" Target="fonts/Bevan-regular.fntdata"/><Relationship Id="rId24" Type="http://schemas.openxmlformats.org/officeDocument/2006/relationships/font" Target="fonts/Vollkorn-bold.fntdata"/><Relationship Id="rId23" Type="http://schemas.openxmlformats.org/officeDocument/2006/relationships/font" Target="fonts/Vollkor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Vollkorn-boldItalic.fntdata"/><Relationship Id="rId25" Type="http://schemas.openxmlformats.org/officeDocument/2006/relationships/font" Target="fonts/Vollkorn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Fraunces-bold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47.png"/><Relationship Id="rId5" Type="http://schemas.openxmlformats.org/officeDocument/2006/relationships/image" Target="../media/image20.png"/><Relationship Id="rId6" Type="http://schemas.openxmlformats.org/officeDocument/2006/relationships/image" Target="../media/image41.png"/><Relationship Id="rId7" Type="http://schemas.openxmlformats.org/officeDocument/2006/relationships/image" Target="../media/image29.png"/><Relationship Id="rId8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5" Type="http://schemas.openxmlformats.org/officeDocument/2006/relationships/image" Target="../media/image20.png"/><Relationship Id="rId6" Type="http://schemas.openxmlformats.org/officeDocument/2006/relationships/image" Target="../media/image40.png"/><Relationship Id="rId7" Type="http://schemas.openxmlformats.org/officeDocument/2006/relationships/image" Target="../media/image49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35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8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0" Type="http://schemas.openxmlformats.org/officeDocument/2006/relationships/image" Target="../media/image11.png"/><Relationship Id="rId9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E59"/>
            </a:gs>
            <a:gs pos="100000">
              <a:srgbClr val="FF914D"/>
            </a:gs>
          </a:gsLst>
          <a:lin ang="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5906750" y="675251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781049" y="8440634"/>
            <a:ext cx="361950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3862000" y="149003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0581761" y="1028700"/>
            <a:ext cx="6913823" cy="8118986"/>
          </a:xfrm>
          <a:custGeom>
            <a:rect b="b" l="l" r="r" t="t"/>
            <a:pathLst>
              <a:path extrusionOk="0" h="8118986" w="6913823">
                <a:moveTo>
                  <a:pt x="0" y="0"/>
                </a:moveTo>
                <a:lnTo>
                  <a:pt x="6913823" y="0"/>
                </a:lnTo>
                <a:lnTo>
                  <a:pt x="6913823" y="8118986"/>
                </a:lnTo>
                <a:lnTo>
                  <a:pt x="0" y="8118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61" l="-45754" r="-3289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204541" y="3950126"/>
            <a:ext cx="10200238" cy="1497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63">
                <a:solidFill>
                  <a:srgbClr val="1D1B1E"/>
                </a:solidFill>
                <a:latin typeface="Fraunces"/>
                <a:ea typeface="Fraunces"/>
                <a:cs typeface="Fraunces"/>
                <a:sym typeface="Fraunces"/>
              </a:rPr>
              <a:t>ĐỐI TƯỢNG, CHỨC NĂNG, NHIỆM VỤ, </a:t>
            </a:r>
            <a:endParaRPr/>
          </a:p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63">
                <a:solidFill>
                  <a:srgbClr val="1D1B1E"/>
                </a:solidFill>
                <a:latin typeface="Fraunces"/>
                <a:ea typeface="Fraunces"/>
                <a:cs typeface="Fraunces"/>
                <a:sym typeface="Fraunces"/>
              </a:rPr>
              <a:t>NỘI DUNG VÀ PHƯƠNG PHÁP NGHIÊN CỨU, HỌC TẬP LỊCH SỬ ĐẢNG CỘNG SẢN VIỆT NAM 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3029272" y="8138731"/>
            <a:ext cx="8668150" cy="613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>
                <a:solidFill>
                  <a:srgbClr val="1D1B1E"/>
                </a:solidFill>
                <a:latin typeface="Bevan"/>
                <a:ea typeface="Bevan"/>
                <a:cs typeface="Bevan"/>
                <a:sym typeface="Bevan"/>
              </a:rPr>
              <a:t>Chương nhập môn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/>
          <p:nvPr/>
        </p:nvSpPr>
        <p:spPr>
          <a:xfrm>
            <a:off x="1443193" y="1173144"/>
            <a:ext cx="16844807" cy="61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9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IV. Mục đích, yêu cầu của môn học Lịch sử Đảng Cộng sản Việt Nam </a:t>
            </a:r>
            <a:endParaRPr/>
          </a:p>
        </p:txBody>
      </p:sp>
      <p:sp>
        <p:nvSpPr>
          <p:cNvPr id="247" name="Google Shape;247;p10"/>
          <p:cNvSpPr/>
          <p:nvPr/>
        </p:nvSpPr>
        <p:spPr>
          <a:xfrm>
            <a:off x="14668500" y="9446341"/>
            <a:ext cx="361950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-180975" y="1449032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2738504" y="5454045"/>
            <a:ext cx="1189449" cy="1025089"/>
          </a:xfrm>
          <a:custGeom>
            <a:rect b="b" l="l" r="r" t="t"/>
            <a:pathLst>
              <a:path extrusionOk="0" h="1025089" w="1189449">
                <a:moveTo>
                  <a:pt x="0" y="0"/>
                </a:moveTo>
                <a:lnTo>
                  <a:pt x="1189448" y="0"/>
                </a:lnTo>
                <a:lnTo>
                  <a:pt x="1189448" y="1025088"/>
                </a:lnTo>
                <a:lnTo>
                  <a:pt x="0" y="1025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 flipH="1">
            <a:off x="191109" y="5454045"/>
            <a:ext cx="2096301" cy="1211319"/>
          </a:xfrm>
          <a:custGeom>
            <a:rect b="b" l="l" r="r" t="t"/>
            <a:pathLst>
              <a:path extrusionOk="0" h="1211319" w="2096301">
                <a:moveTo>
                  <a:pt x="2096301" y="0"/>
                </a:moveTo>
                <a:lnTo>
                  <a:pt x="0" y="0"/>
                </a:lnTo>
                <a:lnTo>
                  <a:pt x="0" y="1211319"/>
                </a:lnTo>
                <a:lnTo>
                  <a:pt x="2096301" y="1211319"/>
                </a:lnTo>
                <a:lnTo>
                  <a:pt x="209630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/>
          <p:nvPr/>
        </p:nvSpPr>
        <p:spPr>
          <a:xfrm flipH="1">
            <a:off x="4379046" y="5454045"/>
            <a:ext cx="2096301" cy="1211319"/>
          </a:xfrm>
          <a:custGeom>
            <a:rect b="b" l="l" r="r" t="t"/>
            <a:pathLst>
              <a:path extrusionOk="0" h="1211319" w="2096301">
                <a:moveTo>
                  <a:pt x="2096301" y="0"/>
                </a:moveTo>
                <a:lnTo>
                  <a:pt x="0" y="0"/>
                </a:lnTo>
                <a:lnTo>
                  <a:pt x="0" y="1211319"/>
                </a:lnTo>
                <a:lnTo>
                  <a:pt x="2096301" y="1211319"/>
                </a:lnTo>
                <a:lnTo>
                  <a:pt x="209630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 flipH="1">
            <a:off x="8568304" y="5450273"/>
            <a:ext cx="2096301" cy="1211319"/>
          </a:xfrm>
          <a:custGeom>
            <a:rect b="b" l="l" r="r" t="t"/>
            <a:pathLst>
              <a:path extrusionOk="0" h="1211319" w="2096301">
                <a:moveTo>
                  <a:pt x="2096302" y="0"/>
                </a:moveTo>
                <a:lnTo>
                  <a:pt x="0" y="0"/>
                </a:lnTo>
                <a:lnTo>
                  <a:pt x="0" y="1211319"/>
                </a:lnTo>
                <a:lnTo>
                  <a:pt x="2096302" y="1211319"/>
                </a:lnTo>
                <a:lnTo>
                  <a:pt x="209630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7120757" y="5454045"/>
            <a:ext cx="1189449" cy="1025089"/>
          </a:xfrm>
          <a:custGeom>
            <a:rect b="b" l="l" r="r" t="t"/>
            <a:pathLst>
              <a:path extrusionOk="0" h="1025089" w="1189449">
                <a:moveTo>
                  <a:pt x="0" y="0"/>
                </a:moveTo>
                <a:lnTo>
                  <a:pt x="1189449" y="0"/>
                </a:lnTo>
                <a:lnTo>
                  <a:pt x="1189449" y="1025088"/>
                </a:lnTo>
                <a:lnTo>
                  <a:pt x="0" y="1025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11118252" y="5454045"/>
            <a:ext cx="1189449" cy="1025089"/>
          </a:xfrm>
          <a:custGeom>
            <a:rect b="b" l="l" r="r" t="t"/>
            <a:pathLst>
              <a:path extrusionOk="0" h="1025089" w="1189449">
                <a:moveTo>
                  <a:pt x="0" y="0"/>
                </a:moveTo>
                <a:lnTo>
                  <a:pt x="1189448" y="0"/>
                </a:lnTo>
                <a:lnTo>
                  <a:pt x="1189448" y="1025088"/>
                </a:lnTo>
                <a:lnTo>
                  <a:pt x="0" y="1025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12612500" y="4220234"/>
            <a:ext cx="5523935" cy="3678941"/>
          </a:xfrm>
          <a:custGeom>
            <a:rect b="b" l="l" r="r" t="t"/>
            <a:pathLst>
              <a:path extrusionOk="0" h="3678941" w="5523935">
                <a:moveTo>
                  <a:pt x="0" y="0"/>
                </a:moveTo>
                <a:lnTo>
                  <a:pt x="5523936" y="0"/>
                </a:lnTo>
                <a:lnTo>
                  <a:pt x="5523936" y="3678941"/>
                </a:lnTo>
                <a:lnTo>
                  <a:pt x="0" y="3678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 txBox="1"/>
          <p:nvPr/>
        </p:nvSpPr>
        <p:spPr>
          <a:xfrm>
            <a:off x="593374" y="5604472"/>
            <a:ext cx="1533739" cy="346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1930 - 1931</a:t>
            </a:r>
            <a:endParaRPr/>
          </a:p>
        </p:txBody>
      </p:sp>
      <p:sp>
        <p:nvSpPr>
          <p:cNvPr id="258" name="Google Shape;258;p10"/>
          <p:cNvSpPr txBox="1"/>
          <p:nvPr/>
        </p:nvSpPr>
        <p:spPr>
          <a:xfrm>
            <a:off x="4763864" y="5604472"/>
            <a:ext cx="1568631" cy="346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1936 - 1939</a:t>
            </a:r>
            <a:endParaRPr/>
          </a:p>
        </p:txBody>
      </p:sp>
      <p:sp>
        <p:nvSpPr>
          <p:cNvPr id="259" name="Google Shape;259;p10"/>
          <p:cNvSpPr txBox="1"/>
          <p:nvPr/>
        </p:nvSpPr>
        <p:spPr>
          <a:xfrm>
            <a:off x="8955615" y="5600700"/>
            <a:ext cx="1563647" cy="346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1939 - 1945</a:t>
            </a:r>
            <a:endParaRPr/>
          </a:p>
        </p:txBody>
      </p:sp>
      <p:sp>
        <p:nvSpPr>
          <p:cNvPr id="260" name="Google Shape;260;p10"/>
          <p:cNvSpPr txBox="1"/>
          <p:nvPr/>
        </p:nvSpPr>
        <p:spPr>
          <a:xfrm>
            <a:off x="341329" y="6684414"/>
            <a:ext cx="17859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Cao trào </a:t>
            </a:r>
            <a:endParaRPr sz="1100"/>
          </a:p>
          <a:p>
            <a:pPr indent="0" lvl="0" marL="0" marR="0" rtl="0" algn="ctr">
              <a:lnSpc>
                <a:spcPct val="115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cách mạng</a:t>
            </a:r>
            <a:endParaRPr sz="1100"/>
          </a:p>
        </p:txBody>
      </p:sp>
      <p:sp>
        <p:nvSpPr>
          <p:cNvPr id="261" name="Google Shape;261;p10"/>
          <p:cNvSpPr txBox="1"/>
          <p:nvPr/>
        </p:nvSpPr>
        <p:spPr>
          <a:xfrm>
            <a:off x="4445859" y="6684414"/>
            <a:ext cx="19626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</a:t>
            </a:r>
            <a:endParaRPr sz="1100"/>
          </a:p>
          <a:p>
            <a:pPr indent="0" lvl="0" marL="0" marR="0" rtl="0" algn="ctr">
              <a:lnSpc>
                <a:spcPct val="115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dân chủ</a:t>
            </a:r>
            <a:endParaRPr sz="1100"/>
          </a:p>
        </p:txBody>
      </p:sp>
      <p:sp>
        <p:nvSpPr>
          <p:cNvPr id="262" name="Google Shape;262;p10"/>
          <p:cNvSpPr txBox="1"/>
          <p:nvPr/>
        </p:nvSpPr>
        <p:spPr>
          <a:xfrm>
            <a:off x="8613282" y="6684414"/>
            <a:ext cx="1962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</a:t>
            </a:r>
            <a:endParaRPr sz="1100"/>
          </a:p>
          <a:p>
            <a:pPr indent="0" lvl="0" marL="0" marR="0" rtl="0" algn="ctr">
              <a:lnSpc>
                <a:spcPct val="115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giải phóng</a:t>
            </a:r>
            <a:endParaRPr sz="1100"/>
          </a:p>
          <a:p>
            <a:pPr indent="0" lvl="0" marL="0" marR="0" rtl="0" algn="ctr">
              <a:lnSpc>
                <a:spcPct val="115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dân tộc</a:t>
            </a:r>
            <a:endParaRPr sz="1100"/>
          </a:p>
        </p:txBody>
      </p:sp>
      <p:grpSp>
        <p:nvGrpSpPr>
          <p:cNvPr id="263" name="Google Shape;263;p10"/>
          <p:cNvGrpSpPr/>
          <p:nvPr/>
        </p:nvGrpSpPr>
        <p:grpSpPr>
          <a:xfrm>
            <a:off x="4445859" y="1942685"/>
            <a:ext cx="9325374" cy="1917504"/>
            <a:chOff x="-94543" y="0"/>
            <a:chExt cx="12433833" cy="2556672"/>
          </a:xfrm>
        </p:grpSpPr>
        <p:sp>
          <p:nvSpPr>
            <p:cNvPr id="264" name="Google Shape;264;p10"/>
            <p:cNvSpPr/>
            <p:nvPr/>
          </p:nvSpPr>
          <p:spPr>
            <a:xfrm>
              <a:off x="2436599" y="0"/>
              <a:ext cx="2556672" cy="2556672"/>
            </a:xfrm>
            <a:custGeom>
              <a:rect b="b" l="l" r="r" t="t"/>
              <a:pathLst>
                <a:path extrusionOk="0" h="2556672" w="2556672">
                  <a:moveTo>
                    <a:pt x="0" y="0"/>
                  </a:moveTo>
                  <a:lnTo>
                    <a:pt x="2556672" y="0"/>
                  </a:lnTo>
                  <a:lnTo>
                    <a:pt x="2556672" y="2556672"/>
                  </a:lnTo>
                  <a:lnTo>
                    <a:pt x="0" y="25566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4993271" y="553814"/>
              <a:ext cx="7346019" cy="1449043"/>
            </a:xfrm>
            <a:custGeom>
              <a:rect b="b" l="l" r="r" t="t"/>
              <a:pathLst>
                <a:path extrusionOk="0" h="1449043" w="7346019">
                  <a:moveTo>
                    <a:pt x="0" y="0"/>
                  </a:moveTo>
                  <a:lnTo>
                    <a:pt x="7346020" y="0"/>
                  </a:lnTo>
                  <a:lnTo>
                    <a:pt x="7346020" y="1449044"/>
                  </a:lnTo>
                  <a:lnTo>
                    <a:pt x="0" y="14490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0"/>
            <p:cNvSpPr txBox="1"/>
            <p:nvPr/>
          </p:nvSpPr>
          <p:spPr>
            <a:xfrm>
              <a:off x="5345126" y="804002"/>
              <a:ext cx="6642300" cy="10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Đảng Cộng sản Việt Nam ra đời và</a:t>
              </a:r>
              <a:endParaRPr sz="1200"/>
            </a:p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lãnh đạo đấu tranh giải phóng dân tộc</a:t>
              </a:r>
              <a:endParaRPr sz="1200"/>
            </a:p>
          </p:txBody>
        </p:sp>
        <p:sp>
          <p:nvSpPr>
            <p:cNvPr id="267" name="Google Shape;267;p10"/>
            <p:cNvSpPr txBox="1"/>
            <p:nvPr/>
          </p:nvSpPr>
          <p:spPr>
            <a:xfrm>
              <a:off x="-94543" y="992439"/>
              <a:ext cx="2697780" cy="6051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1930 - 1945</a:t>
              </a:r>
              <a:endParaRPr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/>
        </p:nvSpPr>
        <p:spPr>
          <a:xfrm>
            <a:off x="1443193" y="1173144"/>
            <a:ext cx="16844807" cy="61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9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IV. Mục đích, yêu cầu của môn học Lịch sử Đảng Cộng sản Việt Nam </a:t>
            </a:r>
            <a:endParaRPr/>
          </a:p>
        </p:txBody>
      </p:sp>
      <p:sp>
        <p:nvSpPr>
          <p:cNvPr id="273" name="Google Shape;273;p11"/>
          <p:cNvSpPr/>
          <p:nvPr/>
        </p:nvSpPr>
        <p:spPr>
          <a:xfrm>
            <a:off x="14668500" y="9446341"/>
            <a:ext cx="361950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-180975" y="1449032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6229666" y="1790285"/>
            <a:ext cx="1917504" cy="1917504"/>
          </a:xfrm>
          <a:custGeom>
            <a:rect b="b" l="l" r="r" t="t"/>
            <a:pathLst>
              <a:path extrusionOk="0" h="1917504" w="1917504">
                <a:moveTo>
                  <a:pt x="0" y="0"/>
                </a:moveTo>
                <a:lnTo>
                  <a:pt x="1917504" y="0"/>
                </a:lnTo>
                <a:lnTo>
                  <a:pt x="1917504" y="1917504"/>
                </a:lnTo>
                <a:lnTo>
                  <a:pt x="0" y="1917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8147170" y="2205646"/>
            <a:ext cx="5509515" cy="1086782"/>
          </a:xfrm>
          <a:custGeom>
            <a:rect b="b" l="l" r="r" t="t"/>
            <a:pathLst>
              <a:path extrusionOk="0" h="1086782" w="5509515">
                <a:moveTo>
                  <a:pt x="0" y="0"/>
                </a:moveTo>
                <a:lnTo>
                  <a:pt x="5509514" y="0"/>
                </a:lnTo>
                <a:lnTo>
                  <a:pt x="5509514" y="1086783"/>
                </a:lnTo>
                <a:lnTo>
                  <a:pt x="0" y="108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1"/>
          <p:cNvSpPr/>
          <p:nvPr/>
        </p:nvSpPr>
        <p:spPr>
          <a:xfrm>
            <a:off x="347019" y="4614522"/>
            <a:ext cx="4062113" cy="3097361"/>
          </a:xfrm>
          <a:custGeom>
            <a:rect b="b" l="l" r="r" t="t"/>
            <a:pathLst>
              <a:path extrusionOk="0" h="3097361" w="4062113">
                <a:moveTo>
                  <a:pt x="0" y="0"/>
                </a:moveTo>
                <a:lnTo>
                  <a:pt x="4062113" y="0"/>
                </a:lnTo>
                <a:lnTo>
                  <a:pt x="4062113" y="3097361"/>
                </a:lnTo>
                <a:lnTo>
                  <a:pt x="0" y="3097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4737557" y="5692471"/>
            <a:ext cx="1092414" cy="941462"/>
          </a:xfrm>
          <a:custGeom>
            <a:rect b="b" l="l" r="r" t="t"/>
            <a:pathLst>
              <a:path extrusionOk="0" h="941462" w="1092414">
                <a:moveTo>
                  <a:pt x="0" y="0"/>
                </a:moveTo>
                <a:lnTo>
                  <a:pt x="1092415" y="0"/>
                </a:lnTo>
                <a:lnTo>
                  <a:pt x="1092415" y="941463"/>
                </a:lnTo>
                <a:lnTo>
                  <a:pt x="0" y="941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6162394" y="4441214"/>
            <a:ext cx="5163383" cy="3443976"/>
          </a:xfrm>
          <a:custGeom>
            <a:rect b="b" l="l" r="r" t="t"/>
            <a:pathLst>
              <a:path extrusionOk="0" h="3443976" w="5163383">
                <a:moveTo>
                  <a:pt x="0" y="0"/>
                </a:moveTo>
                <a:lnTo>
                  <a:pt x="5163383" y="0"/>
                </a:lnTo>
                <a:lnTo>
                  <a:pt x="5163383" y="3443976"/>
                </a:lnTo>
                <a:lnTo>
                  <a:pt x="0" y="3443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1"/>
          <p:cNvSpPr/>
          <p:nvPr/>
        </p:nvSpPr>
        <p:spPr>
          <a:xfrm>
            <a:off x="12670070" y="4681109"/>
            <a:ext cx="5270911" cy="3030774"/>
          </a:xfrm>
          <a:custGeom>
            <a:rect b="b" l="l" r="r" t="t"/>
            <a:pathLst>
              <a:path extrusionOk="0" h="3030774" w="5270911">
                <a:moveTo>
                  <a:pt x="0" y="0"/>
                </a:moveTo>
                <a:lnTo>
                  <a:pt x="5270911" y="0"/>
                </a:lnTo>
                <a:lnTo>
                  <a:pt x="5270911" y="3030774"/>
                </a:lnTo>
                <a:lnTo>
                  <a:pt x="0" y="3030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 txBox="1"/>
          <p:nvPr/>
        </p:nvSpPr>
        <p:spPr>
          <a:xfrm>
            <a:off x="3886200" y="2539378"/>
            <a:ext cx="2363281" cy="453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1945 - 1975</a:t>
            </a:r>
            <a:endParaRPr/>
          </a:p>
        </p:txBody>
      </p:sp>
      <p:sp>
        <p:nvSpPr>
          <p:cNvPr id="283" name="Google Shape;283;p11"/>
          <p:cNvSpPr txBox="1"/>
          <p:nvPr/>
        </p:nvSpPr>
        <p:spPr>
          <a:xfrm>
            <a:off x="7889225" y="2321994"/>
            <a:ext cx="6044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Đảng lãnh đạo hai cuộc kháng chiến giành </a:t>
            </a:r>
            <a:endParaRPr sz="1000"/>
          </a:p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độc lập hoàn toàn, thống nhất đất nước và </a:t>
            </a:r>
            <a:endParaRPr sz="1000"/>
          </a:p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trên miền Bắc</a:t>
            </a:r>
            <a:endParaRPr sz="1000"/>
          </a:p>
        </p:txBody>
      </p:sp>
      <p:sp>
        <p:nvSpPr>
          <p:cNvPr id="284" name="Google Shape;284;p11"/>
          <p:cNvSpPr/>
          <p:nvPr/>
        </p:nvSpPr>
        <p:spPr>
          <a:xfrm>
            <a:off x="11451716" y="5725765"/>
            <a:ext cx="1092414" cy="941462"/>
          </a:xfrm>
          <a:custGeom>
            <a:rect b="b" l="l" r="r" t="t"/>
            <a:pathLst>
              <a:path extrusionOk="0" h="941462" w="1092414">
                <a:moveTo>
                  <a:pt x="0" y="0"/>
                </a:moveTo>
                <a:lnTo>
                  <a:pt x="1092414" y="0"/>
                </a:lnTo>
                <a:lnTo>
                  <a:pt x="1092414" y="941462"/>
                </a:lnTo>
                <a:lnTo>
                  <a:pt x="0" y="941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"/>
          <p:cNvSpPr txBox="1"/>
          <p:nvPr/>
        </p:nvSpPr>
        <p:spPr>
          <a:xfrm>
            <a:off x="1443193" y="1173144"/>
            <a:ext cx="16844807" cy="61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9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IV. Mục đích, yêu cầu của môn học Lịch sử Đảng Cộng sản Việt Nam </a:t>
            </a:r>
            <a:endParaRPr/>
          </a:p>
        </p:txBody>
      </p:sp>
      <p:sp>
        <p:nvSpPr>
          <p:cNvPr id="290" name="Google Shape;290;p12"/>
          <p:cNvSpPr/>
          <p:nvPr/>
        </p:nvSpPr>
        <p:spPr>
          <a:xfrm>
            <a:off x="14668500" y="9446341"/>
            <a:ext cx="361950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2"/>
          <p:cNvSpPr/>
          <p:nvPr/>
        </p:nvSpPr>
        <p:spPr>
          <a:xfrm>
            <a:off x="-180975" y="1449032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2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2"/>
          <p:cNvSpPr/>
          <p:nvPr/>
        </p:nvSpPr>
        <p:spPr>
          <a:xfrm>
            <a:off x="6457204" y="1790285"/>
            <a:ext cx="1917504" cy="1917504"/>
          </a:xfrm>
          <a:custGeom>
            <a:rect b="b" l="l" r="r" t="t"/>
            <a:pathLst>
              <a:path extrusionOk="0" h="1917504" w="1917504">
                <a:moveTo>
                  <a:pt x="0" y="0"/>
                </a:moveTo>
                <a:lnTo>
                  <a:pt x="1917504" y="0"/>
                </a:lnTo>
                <a:lnTo>
                  <a:pt x="1917504" y="1917504"/>
                </a:lnTo>
                <a:lnTo>
                  <a:pt x="0" y="1917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2"/>
          <p:cNvSpPr/>
          <p:nvPr/>
        </p:nvSpPr>
        <p:spPr>
          <a:xfrm>
            <a:off x="8374708" y="2232175"/>
            <a:ext cx="5509515" cy="1086782"/>
          </a:xfrm>
          <a:custGeom>
            <a:rect b="b" l="l" r="r" t="t"/>
            <a:pathLst>
              <a:path extrusionOk="0" h="1086782" w="5509515">
                <a:moveTo>
                  <a:pt x="0" y="0"/>
                </a:moveTo>
                <a:lnTo>
                  <a:pt x="5509515" y="0"/>
                </a:lnTo>
                <a:lnTo>
                  <a:pt x="5509515" y="1086782"/>
                </a:lnTo>
                <a:lnTo>
                  <a:pt x="0" y="1086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250868" y="4854187"/>
            <a:ext cx="4108664" cy="3081498"/>
          </a:xfrm>
          <a:custGeom>
            <a:rect b="b" l="l" r="r" t="t"/>
            <a:pathLst>
              <a:path extrusionOk="0" h="3081498" w="4108664">
                <a:moveTo>
                  <a:pt x="0" y="0"/>
                </a:moveTo>
                <a:lnTo>
                  <a:pt x="4108664" y="0"/>
                </a:lnTo>
                <a:lnTo>
                  <a:pt x="4108664" y="3081498"/>
                </a:lnTo>
                <a:lnTo>
                  <a:pt x="0" y="3081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2"/>
          <p:cNvSpPr/>
          <p:nvPr/>
        </p:nvSpPr>
        <p:spPr>
          <a:xfrm>
            <a:off x="6250001" y="4441214"/>
            <a:ext cx="4759216" cy="3789746"/>
          </a:xfrm>
          <a:custGeom>
            <a:rect b="b" l="l" r="r" t="t"/>
            <a:pathLst>
              <a:path extrusionOk="0" h="3789746" w="4759216">
                <a:moveTo>
                  <a:pt x="0" y="0"/>
                </a:moveTo>
                <a:lnTo>
                  <a:pt x="4759215" y="0"/>
                </a:lnTo>
                <a:lnTo>
                  <a:pt x="4759215" y="3789746"/>
                </a:lnTo>
                <a:lnTo>
                  <a:pt x="0" y="3789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4758559" y="5865356"/>
            <a:ext cx="1092414" cy="941462"/>
          </a:xfrm>
          <a:custGeom>
            <a:rect b="b" l="l" r="r" t="t"/>
            <a:pathLst>
              <a:path extrusionOk="0" h="941462" w="1092414">
                <a:moveTo>
                  <a:pt x="0" y="0"/>
                </a:moveTo>
                <a:lnTo>
                  <a:pt x="1092414" y="0"/>
                </a:lnTo>
                <a:lnTo>
                  <a:pt x="1092414" y="941462"/>
                </a:lnTo>
                <a:lnTo>
                  <a:pt x="0" y="941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"/>
          <p:cNvSpPr/>
          <p:nvPr/>
        </p:nvSpPr>
        <p:spPr>
          <a:xfrm>
            <a:off x="11409266" y="5924205"/>
            <a:ext cx="1092414" cy="941462"/>
          </a:xfrm>
          <a:custGeom>
            <a:rect b="b" l="l" r="r" t="t"/>
            <a:pathLst>
              <a:path extrusionOk="0" h="941462" w="1092414">
                <a:moveTo>
                  <a:pt x="0" y="0"/>
                </a:moveTo>
                <a:lnTo>
                  <a:pt x="1092415" y="0"/>
                </a:lnTo>
                <a:lnTo>
                  <a:pt x="1092415" y="941462"/>
                </a:lnTo>
                <a:lnTo>
                  <a:pt x="0" y="941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12750549" y="4928464"/>
            <a:ext cx="5200257" cy="2932945"/>
          </a:xfrm>
          <a:custGeom>
            <a:rect b="b" l="l" r="r" t="t"/>
            <a:pathLst>
              <a:path extrusionOk="0" h="2932945" w="5200257">
                <a:moveTo>
                  <a:pt x="0" y="0"/>
                </a:moveTo>
                <a:lnTo>
                  <a:pt x="5200257" y="0"/>
                </a:lnTo>
                <a:lnTo>
                  <a:pt x="5200257" y="2932945"/>
                </a:lnTo>
                <a:lnTo>
                  <a:pt x="0" y="2932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2"/>
          <p:cNvSpPr txBox="1"/>
          <p:nvPr/>
        </p:nvSpPr>
        <p:spPr>
          <a:xfrm>
            <a:off x="4114800" y="2539377"/>
            <a:ext cx="2483146" cy="453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1975 đến nay</a:t>
            </a:r>
            <a:endParaRPr/>
          </a:p>
        </p:txBody>
      </p:sp>
      <p:sp>
        <p:nvSpPr>
          <p:cNvPr id="301" name="Google Shape;301;p12"/>
          <p:cNvSpPr txBox="1"/>
          <p:nvPr/>
        </p:nvSpPr>
        <p:spPr>
          <a:xfrm>
            <a:off x="8629609" y="2337194"/>
            <a:ext cx="4999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Đảng lãnh đạo cả nước quá độ lên </a:t>
            </a:r>
            <a:endParaRPr sz="1100"/>
          </a:p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chủ nghĩa xã hội, bảo vệ Tổ quốc và </a:t>
            </a:r>
            <a:endParaRPr sz="1100"/>
          </a:p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thực hiện công cuộc đổi mới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/>
          <p:nvPr/>
        </p:nvSpPr>
        <p:spPr>
          <a:xfrm>
            <a:off x="7143750" y="-342900"/>
            <a:ext cx="11144250" cy="10972800"/>
          </a:xfrm>
          <a:prstGeom prst="rect">
            <a:avLst/>
          </a:prstGeom>
          <a:solidFill>
            <a:srgbClr val="6C533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3"/>
          <p:cNvSpPr/>
          <p:nvPr/>
        </p:nvSpPr>
        <p:spPr>
          <a:xfrm>
            <a:off x="0" y="0"/>
            <a:ext cx="7209386" cy="10287000"/>
          </a:xfrm>
          <a:custGeom>
            <a:rect b="b" l="l" r="r" t="t"/>
            <a:pathLst>
              <a:path extrusionOk="0" h="10287000" w="7209386">
                <a:moveTo>
                  <a:pt x="0" y="0"/>
                </a:moveTo>
                <a:lnTo>
                  <a:pt x="7209386" y="0"/>
                </a:lnTo>
                <a:lnTo>
                  <a:pt x="72093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5121" r="-4511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3"/>
          <p:cNvSpPr/>
          <p:nvPr/>
        </p:nvSpPr>
        <p:spPr>
          <a:xfrm>
            <a:off x="5210175" y="1028700"/>
            <a:ext cx="2381250" cy="76200"/>
          </a:xfrm>
          <a:prstGeom prst="rect">
            <a:avLst/>
          </a:prstGeom>
          <a:solidFill>
            <a:srgbClr val="EFEB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3"/>
          <p:cNvSpPr/>
          <p:nvPr/>
        </p:nvSpPr>
        <p:spPr>
          <a:xfrm>
            <a:off x="16068675" y="9258300"/>
            <a:ext cx="2381250" cy="76200"/>
          </a:xfrm>
          <a:prstGeom prst="rect">
            <a:avLst/>
          </a:prstGeom>
          <a:solidFill>
            <a:srgbClr val="EFEB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7591425" y="4387664"/>
            <a:ext cx="9142368" cy="109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EFEBE0"/>
                </a:solidFill>
                <a:latin typeface="Vollkorn"/>
                <a:ea typeface="Vollkorn"/>
                <a:cs typeface="Vollkorn"/>
                <a:sym typeface="Vollkorn"/>
              </a:rPr>
              <a:t>XIN CẢM ƠN</a:t>
            </a:r>
            <a:endParaRPr/>
          </a:p>
        </p:txBody>
      </p:sp>
      <p:sp>
        <p:nvSpPr>
          <p:cNvPr id="311" name="Google Shape;311;p13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16068675" y="6858556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762000" y="1028700"/>
            <a:ext cx="10096500" cy="2095500"/>
          </a:xfrm>
          <a:prstGeom prst="rect">
            <a:avLst/>
          </a:prstGeom>
          <a:solidFill>
            <a:srgbClr val="6C533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762000" y="3314700"/>
            <a:ext cx="10096500" cy="20955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762000" y="5600700"/>
            <a:ext cx="10096500" cy="2095500"/>
          </a:xfrm>
          <a:prstGeom prst="rect">
            <a:avLst/>
          </a:prstGeom>
          <a:solidFill>
            <a:srgbClr val="6C533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762000" y="7886700"/>
            <a:ext cx="10096500" cy="20955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1260498" y="4253904"/>
            <a:ext cx="6724850" cy="2245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Chương 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nhập môn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178441" y="1590675"/>
            <a:ext cx="9352109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FEBE0"/>
                </a:solidFill>
                <a:latin typeface="Vollkorn"/>
                <a:ea typeface="Vollkorn"/>
                <a:cs typeface="Vollkorn"/>
                <a:sym typeface="Vollkorn"/>
              </a:rPr>
              <a:t>I. Đối tượng nghiên cứu môn học 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FEBE0"/>
                </a:solidFill>
                <a:latin typeface="Vollkorn"/>
                <a:ea typeface="Vollkorn"/>
                <a:cs typeface="Vollkorn"/>
                <a:sym typeface="Vollkorn"/>
              </a:rPr>
              <a:t>Lịch sử Đảng Cộng sản Việt Nam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1178441" y="3876675"/>
            <a:ext cx="9352109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FEBE0"/>
                </a:solidFill>
                <a:latin typeface="Vollkorn"/>
                <a:ea typeface="Vollkorn"/>
                <a:cs typeface="Vollkorn"/>
                <a:sym typeface="Vollkorn"/>
              </a:rPr>
              <a:t>II. Chức năng, nhiệm vụ của môn học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FEBE0"/>
                </a:solidFill>
                <a:latin typeface="Vollkorn"/>
                <a:ea typeface="Vollkorn"/>
                <a:cs typeface="Vollkorn"/>
                <a:sym typeface="Vollkorn"/>
              </a:rPr>
              <a:t>Lịch sử Đảng Cộng sản Việt Nam 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178441" y="6162675"/>
            <a:ext cx="9352109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FEBE0"/>
                </a:solidFill>
                <a:latin typeface="Vollkorn"/>
                <a:ea typeface="Vollkorn"/>
                <a:cs typeface="Vollkorn"/>
                <a:sym typeface="Vollkorn"/>
              </a:rPr>
              <a:t>III. Phương pháp nghiên cứu, học tập môn học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FEBE0"/>
                </a:solidFill>
                <a:latin typeface="Vollkorn"/>
                <a:ea typeface="Vollkorn"/>
                <a:cs typeface="Vollkorn"/>
                <a:sym typeface="Vollkorn"/>
              </a:rPr>
              <a:t>Lịch sử Đảng Cộng sản Việt Nam 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134195" y="8448675"/>
            <a:ext cx="9352109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FEBE0"/>
                </a:solidFill>
                <a:latin typeface="Vollkorn"/>
                <a:ea typeface="Vollkorn"/>
                <a:cs typeface="Vollkorn"/>
                <a:sym typeface="Vollkorn"/>
              </a:rPr>
              <a:t>IV. Mục đích, yêu cầu của môn học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FEBE0"/>
                </a:solidFill>
                <a:latin typeface="Vollkorn"/>
                <a:ea typeface="Vollkorn"/>
                <a:cs typeface="Vollkorn"/>
                <a:sym typeface="Vollkorn"/>
              </a:rPr>
              <a:t>Lịch sử Đảng Cộng sản Việt Nam 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237511" y="1180180"/>
            <a:ext cx="16844807" cy="547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III. Phương pháp nghiên cứu, học tập môn học Lịch sử Đảng Cộng sản Việt Nam </a:t>
            </a:r>
            <a:endParaRPr/>
          </a:p>
        </p:txBody>
      </p:sp>
      <p:sp>
        <p:nvSpPr>
          <p:cNvPr id="110" name="Google Shape;110;p3"/>
          <p:cNvSpPr/>
          <p:nvPr/>
        </p:nvSpPr>
        <p:spPr>
          <a:xfrm>
            <a:off x="-781050" y="9601200"/>
            <a:ext cx="361950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16068675" y="1471155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p3"/>
          <p:cNvGrpSpPr/>
          <p:nvPr/>
        </p:nvGrpSpPr>
        <p:grpSpPr>
          <a:xfrm>
            <a:off x="863538" y="3124338"/>
            <a:ext cx="4367731" cy="4405021"/>
            <a:chOff x="0" y="0"/>
            <a:chExt cx="5823642" cy="5873361"/>
          </a:xfrm>
        </p:grpSpPr>
        <p:sp>
          <p:nvSpPr>
            <p:cNvPr id="114" name="Google Shape;114;p3"/>
            <p:cNvSpPr/>
            <p:nvPr/>
          </p:nvSpPr>
          <p:spPr>
            <a:xfrm>
              <a:off x="893987" y="0"/>
              <a:ext cx="2017834" cy="2132453"/>
            </a:xfrm>
            <a:custGeom>
              <a:rect b="b" l="l" r="r" t="t"/>
              <a:pathLst>
                <a:path extrusionOk="0" h="2132453" w="2017834">
                  <a:moveTo>
                    <a:pt x="0" y="0"/>
                  </a:moveTo>
                  <a:lnTo>
                    <a:pt x="2017834" y="0"/>
                  </a:lnTo>
                  <a:lnTo>
                    <a:pt x="2017834" y="2132453"/>
                  </a:lnTo>
                  <a:lnTo>
                    <a:pt x="0" y="21324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0" y="1728869"/>
              <a:ext cx="5823642" cy="4144492"/>
            </a:xfrm>
            <a:custGeom>
              <a:rect b="b" l="l" r="r" t="t"/>
              <a:pathLst>
                <a:path extrusionOk="0" h="4144492" w="5823642">
                  <a:moveTo>
                    <a:pt x="0" y="0"/>
                  </a:moveTo>
                  <a:lnTo>
                    <a:pt x="5823642" y="0"/>
                  </a:lnTo>
                  <a:lnTo>
                    <a:pt x="5823642" y="4144492"/>
                  </a:lnTo>
                  <a:lnTo>
                    <a:pt x="0" y="41444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3"/>
          <p:cNvSpPr/>
          <p:nvPr/>
        </p:nvSpPr>
        <p:spPr>
          <a:xfrm rot="5400000">
            <a:off x="5555165" y="5225076"/>
            <a:ext cx="903806" cy="1551597"/>
          </a:xfrm>
          <a:custGeom>
            <a:rect b="b" l="l" r="r" t="t"/>
            <a:pathLst>
              <a:path extrusionOk="0" h="1551597" w="903806">
                <a:moveTo>
                  <a:pt x="0" y="0"/>
                </a:moveTo>
                <a:lnTo>
                  <a:pt x="903805" y="0"/>
                </a:lnTo>
                <a:lnTo>
                  <a:pt x="903805" y="1551597"/>
                </a:lnTo>
                <a:lnTo>
                  <a:pt x="0" y="1551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199148" y="4848173"/>
            <a:ext cx="3696600" cy="24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3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Phương pháp</a:t>
            </a:r>
            <a:endParaRPr b="1" sz="4737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1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3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nghiên cứu</a:t>
            </a:r>
            <a:endParaRPr b="1" sz="4737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grpSp>
        <p:nvGrpSpPr>
          <p:cNvPr id="118" name="Google Shape;118;p3"/>
          <p:cNvGrpSpPr/>
          <p:nvPr/>
        </p:nvGrpSpPr>
        <p:grpSpPr>
          <a:xfrm>
            <a:off x="7114584" y="5061561"/>
            <a:ext cx="2987875" cy="1878626"/>
            <a:chOff x="0" y="0"/>
            <a:chExt cx="3983833" cy="2504835"/>
          </a:xfrm>
        </p:grpSpPr>
        <p:sp>
          <p:nvSpPr>
            <p:cNvPr id="119" name="Google Shape;119;p3"/>
            <p:cNvSpPr/>
            <p:nvPr/>
          </p:nvSpPr>
          <p:spPr>
            <a:xfrm>
              <a:off x="0" y="0"/>
              <a:ext cx="3983833" cy="2504835"/>
            </a:xfrm>
            <a:custGeom>
              <a:rect b="b" l="l" r="r" t="t"/>
              <a:pathLst>
                <a:path extrusionOk="0" h="2504835" w="3983833">
                  <a:moveTo>
                    <a:pt x="0" y="0"/>
                  </a:moveTo>
                  <a:lnTo>
                    <a:pt x="3983833" y="0"/>
                  </a:lnTo>
                  <a:lnTo>
                    <a:pt x="3983833" y="2504835"/>
                  </a:lnTo>
                  <a:lnTo>
                    <a:pt x="0" y="25048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77172" y="387808"/>
              <a:ext cx="3829500" cy="18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Quán triệt </a:t>
              </a:r>
              <a:endParaRPr sz="1100"/>
            </a:p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phương pháp luận </a:t>
              </a:r>
              <a:endParaRPr sz="1100"/>
            </a:p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sử học</a:t>
              </a:r>
              <a:endParaRPr sz="1100"/>
            </a:p>
          </p:txBody>
        </p:sp>
      </p:grpSp>
      <p:sp>
        <p:nvSpPr>
          <p:cNvPr id="121" name="Google Shape;121;p3"/>
          <p:cNvSpPr/>
          <p:nvPr/>
        </p:nvSpPr>
        <p:spPr>
          <a:xfrm rot="5400000">
            <a:off x="10448972" y="5502143"/>
            <a:ext cx="581022" cy="997462"/>
          </a:xfrm>
          <a:custGeom>
            <a:rect b="b" l="l" r="r" t="t"/>
            <a:pathLst>
              <a:path extrusionOk="0" h="997462" w="581022">
                <a:moveTo>
                  <a:pt x="0" y="0"/>
                </a:moveTo>
                <a:lnTo>
                  <a:pt x="581021" y="0"/>
                </a:lnTo>
                <a:lnTo>
                  <a:pt x="581021" y="997462"/>
                </a:lnTo>
                <a:lnTo>
                  <a:pt x="0" y="997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3"/>
          <p:cNvGrpSpPr/>
          <p:nvPr/>
        </p:nvGrpSpPr>
        <p:grpSpPr>
          <a:xfrm>
            <a:off x="11569931" y="5243472"/>
            <a:ext cx="2409233" cy="1514805"/>
            <a:chOff x="0" y="0"/>
            <a:chExt cx="3212310" cy="2019740"/>
          </a:xfrm>
        </p:grpSpPr>
        <p:sp>
          <p:nvSpPr>
            <p:cNvPr id="123" name="Google Shape;123;p3"/>
            <p:cNvSpPr/>
            <p:nvPr/>
          </p:nvSpPr>
          <p:spPr>
            <a:xfrm>
              <a:off x="0" y="0"/>
              <a:ext cx="3212310" cy="2019740"/>
            </a:xfrm>
            <a:custGeom>
              <a:rect b="b" l="l" r="r" t="t"/>
              <a:pathLst>
                <a:path extrusionOk="0" h="2019740" w="3212310">
                  <a:moveTo>
                    <a:pt x="0" y="0"/>
                  </a:moveTo>
                  <a:lnTo>
                    <a:pt x="3212310" y="0"/>
                  </a:lnTo>
                  <a:lnTo>
                    <a:pt x="3212310" y="2019740"/>
                  </a:lnTo>
                  <a:lnTo>
                    <a:pt x="0" y="2019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38586" y="533583"/>
              <a:ext cx="3135139" cy="962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 phương pháp cụ thể</a:t>
              </a:r>
              <a:endParaRPr/>
            </a:p>
          </p:txBody>
        </p:sp>
      </p:grpSp>
      <p:sp>
        <p:nvSpPr>
          <p:cNvPr id="125" name="Google Shape;125;p3"/>
          <p:cNvSpPr txBox="1"/>
          <p:nvPr/>
        </p:nvSpPr>
        <p:spPr>
          <a:xfrm>
            <a:off x="14310874" y="4820575"/>
            <a:ext cx="34839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Phương pháp lịch sử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14310873" y="5791500"/>
            <a:ext cx="3696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Phương pháp logic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14310882" y="6758277"/>
            <a:ext cx="929118" cy="453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Khác</a:t>
            </a:r>
            <a:endParaRPr sz="3047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/>
        </p:nvSpPr>
        <p:spPr>
          <a:xfrm>
            <a:off x="237511" y="1180180"/>
            <a:ext cx="16844807" cy="547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III. Phương pháp nghiên cứu, học tập môn học Lịch sử Đảng Cộng sản Việt Nam 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-781050" y="9601200"/>
            <a:ext cx="361950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6068675" y="1471155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4"/>
          <p:cNvGrpSpPr/>
          <p:nvPr/>
        </p:nvGrpSpPr>
        <p:grpSpPr>
          <a:xfrm>
            <a:off x="7546699" y="2229852"/>
            <a:ext cx="3109500" cy="1878626"/>
            <a:chOff x="-137818" y="0"/>
            <a:chExt cx="4146000" cy="2504835"/>
          </a:xfrm>
        </p:grpSpPr>
        <p:sp>
          <p:nvSpPr>
            <p:cNvPr id="137" name="Google Shape;137;p4"/>
            <p:cNvSpPr/>
            <p:nvPr/>
          </p:nvSpPr>
          <p:spPr>
            <a:xfrm>
              <a:off x="0" y="0"/>
              <a:ext cx="3983833" cy="2504835"/>
            </a:xfrm>
            <a:custGeom>
              <a:rect b="b" l="l" r="r" t="t"/>
              <a:pathLst>
                <a:path extrusionOk="0" h="2504835" w="3983833">
                  <a:moveTo>
                    <a:pt x="0" y="0"/>
                  </a:moveTo>
                  <a:lnTo>
                    <a:pt x="3983833" y="0"/>
                  </a:lnTo>
                  <a:lnTo>
                    <a:pt x="3983833" y="2504835"/>
                  </a:lnTo>
                  <a:lnTo>
                    <a:pt x="0" y="25048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 txBox="1"/>
            <p:nvPr/>
          </p:nvSpPr>
          <p:spPr>
            <a:xfrm>
              <a:off x="-137818" y="387797"/>
              <a:ext cx="4146000" cy="18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Quán triệt </a:t>
              </a:r>
              <a:endParaRPr sz="1100"/>
            </a:p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phương pháp luận </a:t>
              </a:r>
              <a:endParaRPr sz="1100"/>
            </a:p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sử học</a:t>
              </a:r>
              <a:endParaRPr sz="1100"/>
            </a:p>
          </p:txBody>
        </p:sp>
      </p:grpSp>
      <p:sp>
        <p:nvSpPr>
          <p:cNvPr id="139" name="Google Shape;139;p4"/>
          <p:cNvSpPr/>
          <p:nvPr/>
        </p:nvSpPr>
        <p:spPr>
          <a:xfrm>
            <a:off x="6459004" y="4909832"/>
            <a:ext cx="5591220" cy="2512619"/>
          </a:xfrm>
          <a:custGeom>
            <a:rect b="b" l="l" r="r" t="t"/>
            <a:pathLst>
              <a:path extrusionOk="0" h="2512619" w="5591220">
                <a:moveTo>
                  <a:pt x="0" y="0"/>
                </a:moveTo>
                <a:lnTo>
                  <a:pt x="5591219" y="0"/>
                </a:lnTo>
                <a:lnTo>
                  <a:pt x="5591219" y="2512619"/>
                </a:lnTo>
                <a:lnTo>
                  <a:pt x="0" y="2512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1143000" y="5298074"/>
            <a:ext cx="5097765" cy="4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Chủ nghĩa duy vật biện chứng</a:t>
            </a:r>
            <a:endParaRPr b="1" sz="2799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1447800" y="6423874"/>
            <a:ext cx="4428871" cy="4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Chủ nghĩa duy vật lịch sử</a:t>
            </a:r>
            <a:endParaRPr b="1" sz="2799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12269298" y="4129664"/>
            <a:ext cx="5532496" cy="808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Quan điểm khách quan, toàn diện, phát triển và lịch sử cụ thể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12269298" y="5407307"/>
            <a:ext cx="5532496" cy="408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Thực tiễn là tiêu chuẩn của chân lý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12269298" y="6282259"/>
            <a:ext cx="5532496" cy="1953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Các mối quan hệ</a:t>
            </a:r>
            <a:endParaRPr sz="2799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Nguyên nhân - Kết quả</a:t>
            </a:r>
            <a:endParaRPr sz="2100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Hình thức - Nội dung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Hiện tượng - Bản chất</a:t>
            </a:r>
            <a:endParaRPr sz="2100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Cái chung - cái riêng</a:t>
            </a:r>
            <a:endParaRPr sz="2100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Phổ biến - đặc thù</a:t>
            </a:r>
            <a:endParaRPr sz="2100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 txBox="1"/>
          <p:nvPr/>
        </p:nvSpPr>
        <p:spPr>
          <a:xfrm>
            <a:off x="237511" y="1180180"/>
            <a:ext cx="16844807" cy="547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III. Phương pháp nghiên cứu, học tập môn học Lịch sử Đảng Cộng sản Việt Nam </a:t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-781050" y="9601200"/>
            <a:ext cx="361950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16068675" y="1471155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p5"/>
          <p:cNvGrpSpPr/>
          <p:nvPr/>
        </p:nvGrpSpPr>
        <p:grpSpPr>
          <a:xfrm>
            <a:off x="3623925" y="4948759"/>
            <a:ext cx="2409233" cy="1514805"/>
            <a:chOff x="0" y="0"/>
            <a:chExt cx="3212310" cy="2019740"/>
          </a:xfrm>
        </p:grpSpPr>
        <p:sp>
          <p:nvSpPr>
            <p:cNvPr id="154" name="Google Shape;154;p5"/>
            <p:cNvSpPr/>
            <p:nvPr/>
          </p:nvSpPr>
          <p:spPr>
            <a:xfrm>
              <a:off x="0" y="0"/>
              <a:ext cx="3212310" cy="2019740"/>
            </a:xfrm>
            <a:custGeom>
              <a:rect b="b" l="l" r="r" t="t"/>
              <a:pathLst>
                <a:path extrusionOk="0" h="2019740" w="3212310">
                  <a:moveTo>
                    <a:pt x="0" y="0"/>
                  </a:moveTo>
                  <a:lnTo>
                    <a:pt x="3212310" y="0"/>
                  </a:lnTo>
                  <a:lnTo>
                    <a:pt x="3212310" y="2019740"/>
                  </a:lnTo>
                  <a:lnTo>
                    <a:pt x="0" y="2019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 txBox="1"/>
            <p:nvPr/>
          </p:nvSpPr>
          <p:spPr>
            <a:xfrm>
              <a:off x="38586" y="533583"/>
              <a:ext cx="3135139" cy="962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 phương pháp cụ thể</a:t>
              </a:r>
              <a:endParaRPr/>
            </a:p>
          </p:txBody>
        </p:sp>
      </p:grpSp>
      <p:sp>
        <p:nvSpPr>
          <p:cNvPr id="156" name="Google Shape;156;p5"/>
          <p:cNvSpPr txBox="1"/>
          <p:nvPr/>
        </p:nvSpPr>
        <p:spPr>
          <a:xfrm>
            <a:off x="3623925" y="3129250"/>
            <a:ext cx="3734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 u="sng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Phương pháp lịch sử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3623925" y="7934950"/>
            <a:ext cx="34173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 u="sng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Phương pháp logic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7222122" y="2978410"/>
            <a:ext cx="8667894" cy="74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Các con đường, cách thức tìm hiểu và trình bày quá trình phát triển với đầy đủ tính cụ thể, sống động, quanh co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7222122" y="7784094"/>
            <a:ext cx="9529137" cy="74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Đi sâu tìm hiểu cái bản chất, cái phổ biến, cái lặp lại của sự vật hiện tượng, phân tích, so sánh, tổng hợp với tư duy khái quát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/>
        </p:nvSpPr>
        <p:spPr>
          <a:xfrm>
            <a:off x="237511" y="1180180"/>
            <a:ext cx="16844807" cy="547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III. Phương pháp nghiên cứu, học tập môn học Lịch sử Đảng Cộng sản Việt Nam </a:t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-781050" y="9601200"/>
            <a:ext cx="361950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6068675" y="1471155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6"/>
          <p:cNvGrpSpPr/>
          <p:nvPr/>
        </p:nvGrpSpPr>
        <p:grpSpPr>
          <a:xfrm>
            <a:off x="237511" y="4906933"/>
            <a:ext cx="2409233" cy="1514805"/>
            <a:chOff x="0" y="0"/>
            <a:chExt cx="3212310" cy="2019740"/>
          </a:xfrm>
        </p:grpSpPr>
        <p:sp>
          <p:nvSpPr>
            <p:cNvPr id="169" name="Google Shape;169;p6"/>
            <p:cNvSpPr/>
            <p:nvPr/>
          </p:nvSpPr>
          <p:spPr>
            <a:xfrm>
              <a:off x="0" y="0"/>
              <a:ext cx="3212310" cy="2019740"/>
            </a:xfrm>
            <a:custGeom>
              <a:rect b="b" l="l" r="r" t="t"/>
              <a:pathLst>
                <a:path extrusionOk="0" h="2019740" w="3212310">
                  <a:moveTo>
                    <a:pt x="0" y="0"/>
                  </a:moveTo>
                  <a:lnTo>
                    <a:pt x="3212310" y="0"/>
                  </a:lnTo>
                  <a:lnTo>
                    <a:pt x="3212310" y="2019740"/>
                  </a:lnTo>
                  <a:lnTo>
                    <a:pt x="0" y="20197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6"/>
            <p:cNvSpPr txBox="1"/>
            <p:nvPr/>
          </p:nvSpPr>
          <p:spPr>
            <a:xfrm>
              <a:off x="38586" y="533583"/>
              <a:ext cx="3135139" cy="962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 phương pháp cụ thể</a:t>
              </a:r>
              <a:endParaRPr/>
            </a:p>
          </p:txBody>
        </p:sp>
      </p:grpSp>
      <p:sp>
        <p:nvSpPr>
          <p:cNvPr id="171" name="Google Shape;171;p6"/>
          <p:cNvSpPr/>
          <p:nvPr/>
        </p:nvSpPr>
        <p:spPr>
          <a:xfrm>
            <a:off x="10634227" y="2149813"/>
            <a:ext cx="3854118" cy="3593965"/>
          </a:xfrm>
          <a:custGeom>
            <a:rect b="b" l="l" r="r" t="t"/>
            <a:pathLst>
              <a:path extrusionOk="0" h="3593965" w="3854118">
                <a:moveTo>
                  <a:pt x="0" y="0"/>
                </a:moveTo>
                <a:lnTo>
                  <a:pt x="3854118" y="0"/>
                </a:lnTo>
                <a:lnTo>
                  <a:pt x="3854118" y="3593965"/>
                </a:lnTo>
                <a:lnTo>
                  <a:pt x="0" y="3593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5935883" y="6697038"/>
            <a:ext cx="4256643" cy="2850638"/>
          </a:xfrm>
          <a:custGeom>
            <a:rect b="b" l="l" r="r" t="t"/>
            <a:pathLst>
              <a:path extrusionOk="0" h="2850638" w="4256643">
                <a:moveTo>
                  <a:pt x="0" y="0"/>
                </a:moveTo>
                <a:lnTo>
                  <a:pt x="4256643" y="0"/>
                </a:lnTo>
                <a:lnTo>
                  <a:pt x="4256643" y="2850638"/>
                </a:lnTo>
                <a:lnTo>
                  <a:pt x="0" y="2850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10559658" y="6421738"/>
            <a:ext cx="6046645" cy="3401238"/>
          </a:xfrm>
          <a:custGeom>
            <a:rect b="b" l="l" r="r" t="t"/>
            <a:pathLst>
              <a:path extrusionOk="0" h="3401238" w="6046645">
                <a:moveTo>
                  <a:pt x="0" y="0"/>
                </a:moveTo>
                <a:lnTo>
                  <a:pt x="6046645" y="0"/>
                </a:lnTo>
                <a:lnTo>
                  <a:pt x="6046645" y="3401238"/>
                </a:lnTo>
                <a:lnTo>
                  <a:pt x="0" y="3401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5935883" y="1889396"/>
            <a:ext cx="4145894" cy="4114800"/>
          </a:xfrm>
          <a:custGeom>
            <a:rect b="b" l="l" r="r" t="t"/>
            <a:pathLst>
              <a:path extrusionOk="0" h="4114800" w="4145894">
                <a:moveTo>
                  <a:pt x="0" y="0"/>
                </a:moveTo>
                <a:lnTo>
                  <a:pt x="4145894" y="0"/>
                </a:lnTo>
                <a:lnTo>
                  <a:pt x="414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3198140" y="5454675"/>
            <a:ext cx="916659" cy="453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 u="sng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Khác</a:t>
            </a:r>
            <a:endParaRPr sz="3047" u="sng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/>
        </p:nvSpPr>
        <p:spPr>
          <a:xfrm>
            <a:off x="1443193" y="1173144"/>
            <a:ext cx="16844807" cy="61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9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IV. Mục đích, yêu cầu của môn học Lịch sử Đảng Cộng sản Việt Nam </a:t>
            </a:r>
            <a:endParaRPr/>
          </a:p>
        </p:txBody>
      </p:sp>
      <p:sp>
        <p:nvSpPr>
          <p:cNvPr id="181" name="Google Shape;181;p7"/>
          <p:cNvSpPr/>
          <p:nvPr/>
        </p:nvSpPr>
        <p:spPr>
          <a:xfrm>
            <a:off x="14668500" y="9446341"/>
            <a:ext cx="361950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-180975" y="1449032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1443193" y="2787955"/>
            <a:ext cx="3189825" cy="1738455"/>
          </a:xfrm>
          <a:custGeom>
            <a:rect b="b" l="l" r="r" t="t"/>
            <a:pathLst>
              <a:path extrusionOk="0" h="1738455" w="3189825">
                <a:moveTo>
                  <a:pt x="0" y="0"/>
                </a:moveTo>
                <a:lnTo>
                  <a:pt x="3189825" y="0"/>
                </a:lnTo>
                <a:lnTo>
                  <a:pt x="3189825" y="1738455"/>
                </a:lnTo>
                <a:lnTo>
                  <a:pt x="0" y="1738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12733671" y="3046431"/>
            <a:ext cx="1335804" cy="1335804"/>
          </a:xfrm>
          <a:custGeom>
            <a:rect b="b" l="l" r="r" t="t"/>
            <a:pathLst>
              <a:path extrusionOk="0" h="1335804" w="1335804">
                <a:moveTo>
                  <a:pt x="0" y="0"/>
                </a:moveTo>
                <a:lnTo>
                  <a:pt x="1335804" y="0"/>
                </a:lnTo>
                <a:lnTo>
                  <a:pt x="1335804" y="1335803"/>
                </a:lnTo>
                <a:lnTo>
                  <a:pt x="0" y="1335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7"/>
          <p:cNvGrpSpPr/>
          <p:nvPr/>
        </p:nvGrpSpPr>
        <p:grpSpPr>
          <a:xfrm>
            <a:off x="1443193" y="7121551"/>
            <a:ext cx="3189825" cy="1738455"/>
            <a:chOff x="0" y="0"/>
            <a:chExt cx="4253100" cy="2317940"/>
          </a:xfrm>
        </p:grpSpPr>
        <p:sp>
          <p:nvSpPr>
            <p:cNvPr id="187" name="Google Shape;187;p7"/>
            <p:cNvSpPr/>
            <p:nvPr/>
          </p:nvSpPr>
          <p:spPr>
            <a:xfrm flipH="1" rot="10800000">
              <a:off x="0" y="0"/>
              <a:ext cx="4253100" cy="2317940"/>
            </a:xfrm>
            <a:custGeom>
              <a:rect b="b" l="l" r="r" t="t"/>
              <a:pathLst>
                <a:path extrusionOk="0" h="2317940" w="4253100">
                  <a:moveTo>
                    <a:pt x="0" y="2317940"/>
                  </a:moveTo>
                  <a:lnTo>
                    <a:pt x="4253100" y="2317940"/>
                  </a:lnTo>
                  <a:lnTo>
                    <a:pt x="4253100" y="0"/>
                  </a:lnTo>
                  <a:lnTo>
                    <a:pt x="0" y="0"/>
                  </a:lnTo>
                  <a:lnTo>
                    <a:pt x="0" y="231794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7"/>
            <p:cNvSpPr txBox="1"/>
            <p:nvPr/>
          </p:nvSpPr>
          <p:spPr>
            <a:xfrm>
              <a:off x="803793" y="463680"/>
              <a:ext cx="2429427" cy="5908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Tính đảng</a:t>
              </a:r>
              <a:endParaRPr b="1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endParaRPr>
            </a:p>
          </p:txBody>
        </p:sp>
      </p:grpSp>
      <p:sp>
        <p:nvSpPr>
          <p:cNvPr id="189" name="Google Shape;189;p7"/>
          <p:cNvSpPr/>
          <p:nvPr/>
        </p:nvSpPr>
        <p:spPr>
          <a:xfrm>
            <a:off x="15347177" y="7315376"/>
            <a:ext cx="1273606" cy="919312"/>
          </a:xfrm>
          <a:custGeom>
            <a:rect b="b" l="l" r="r" t="t"/>
            <a:pathLst>
              <a:path extrusionOk="0" h="919312" w="1273606">
                <a:moveTo>
                  <a:pt x="0" y="0"/>
                </a:moveTo>
                <a:lnTo>
                  <a:pt x="1273606" y="0"/>
                </a:lnTo>
                <a:lnTo>
                  <a:pt x="1273606" y="919312"/>
                </a:lnTo>
                <a:lnTo>
                  <a:pt x="0" y="919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16864426" y="7315376"/>
            <a:ext cx="1423574" cy="947956"/>
          </a:xfrm>
          <a:custGeom>
            <a:rect b="b" l="l" r="r" t="t"/>
            <a:pathLst>
              <a:path extrusionOk="0" h="947956" w="1423574">
                <a:moveTo>
                  <a:pt x="0" y="0"/>
                </a:moveTo>
                <a:lnTo>
                  <a:pt x="1423574" y="0"/>
                </a:lnTo>
                <a:lnTo>
                  <a:pt x="1423574" y="947956"/>
                </a:lnTo>
                <a:lnTo>
                  <a:pt x="0" y="947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 rot="5400000">
            <a:off x="2200197" y="5076147"/>
            <a:ext cx="1675818" cy="1495667"/>
          </a:xfrm>
          <a:custGeom>
            <a:rect b="b" l="l" r="r" t="t"/>
            <a:pathLst>
              <a:path extrusionOk="0" h="1495667" w="1675818">
                <a:moveTo>
                  <a:pt x="0" y="0"/>
                </a:moveTo>
                <a:lnTo>
                  <a:pt x="1675817" y="0"/>
                </a:lnTo>
                <a:lnTo>
                  <a:pt x="1675817" y="1495667"/>
                </a:lnTo>
                <a:lnTo>
                  <a:pt x="0" y="1495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1573295" y="3584668"/>
            <a:ext cx="2645230" cy="453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Tính khoa học</a:t>
            </a:r>
            <a:endParaRPr b="1" sz="3047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4925268" y="2932950"/>
            <a:ext cx="7729537" cy="43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Đánh giá, kết hợp dựa trên luận cứ khoa học</a:t>
            </a:r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4925268" y="4088038"/>
            <a:ext cx="7495332" cy="453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Sáng tạo, nghiêm túc và có trách nhiệm</a:t>
            </a:r>
            <a:endParaRPr sz="3047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14145675" y="3285625"/>
            <a:ext cx="41424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Phản ánh lịch sử</a:t>
            </a:r>
            <a:endParaRPr/>
          </a:p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khách quan, trung thực</a:t>
            </a:r>
            <a:endParaRPr/>
          </a:p>
        </p:txBody>
      </p:sp>
      <p:sp>
        <p:nvSpPr>
          <p:cNvPr id="196" name="Google Shape;196;p7"/>
          <p:cNvSpPr txBox="1"/>
          <p:nvPr/>
        </p:nvSpPr>
        <p:spPr>
          <a:xfrm>
            <a:off x="4925268" y="7140601"/>
            <a:ext cx="10271649" cy="3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Đứng trên lập trường chủ nghĩa Mác - Lênin và tư tưởng Hồ Chí Minh </a:t>
            </a:r>
            <a:endParaRPr/>
          </a:p>
        </p:txBody>
      </p:sp>
      <p:sp>
        <p:nvSpPr>
          <p:cNvPr id="197" name="Google Shape;197;p7"/>
          <p:cNvSpPr txBox="1"/>
          <p:nvPr/>
        </p:nvSpPr>
        <p:spPr>
          <a:xfrm>
            <a:off x="4925268" y="8009828"/>
            <a:ext cx="9513113" cy="398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Lợi ích của giai cấp vô sản, nhân dân lao động và của dân tộc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/>
          <p:nvPr/>
        </p:nvSpPr>
        <p:spPr>
          <a:xfrm>
            <a:off x="1443193" y="1173144"/>
            <a:ext cx="16844807" cy="61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9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IV. Mục đích, yêu cầu của môn học Lịch sử Đảng Cộng sản Việt Nam </a:t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14668500" y="9446341"/>
            <a:ext cx="361950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-180975" y="1449032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4677471" y="2690143"/>
            <a:ext cx="5932114" cy="6617977"/>
          </a:xfrm>
          <a:custGeom>
            <a:rect b="b" l="l" r="r" t="t"/>
            <a:pathLst>
              <a:path extrusionOk="0" h="6617977" w="5932114">
                <a:moveTo>
                  <a:pt x="0" y="0"/>
                </a:moveTo>
                <a:lnTo>
                  <a:pt x="5932114" y="0"/>
                </a:lnTo>
                <a:lnTo>
                  <a:pt x="5932114" y="6617977"/>
                </a:lnTo>
                <a:lnTo>
                  <a:pt x="0" y="6617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7571286" y="5627668"/>
            <a:ext cx="1917504" cy="1917504"/>
          </a:xfrm>
          <a:custGeom>
            <a:rect b="b" l="l" r="r" t="t"/>
            <a:pathLst>
              <a:path extrusionOk="0" h="1917504" w="1917504">
                <a:moveTo>
                  <a:pt x="0" y="0"/>
                </a:moveTo>
                <a:lnTo>
                  <a:pt x="1917503" y="0"/>
                </a:lnTo>
                <a:lnTo>
                  <a:pt x="1917503" y="1917504"/>
                </a:lnTo>
                <a:lnTo>
                  <a:pt x="0" y="1917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4051517" y="8068283"/>
            <a:ext cx="1917504" cy="1917504"/>
          </a:xfrm>
          <a:custGeom>
            <a:rect b="b" l="l" r="r" t="t"/>
            <a:pathLst>
              <a:path extrusionOk="0" h="1917504" w="1917504">
                <a:moveTo>
                  <a:pt x="0" y="0"/>
                </a:moveTo>
                <a:lnTo>
                  <a:pt x="1917504" y="0"/>
                </a:lnTo>
                <a:lnTo>
                  <a:pt x="1917504" y="1917504"/>
                </a:lnTo>
                <a:lnTo>
                  <a:pt x="0" y="1917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9832281" y="2458650"/>
            <a:ext cx="1917504" cy="1917504"/>
          </a:xfrm>
          <a:custGeom>
            <a:rect b="b" l="l" r="r" t="t"/>
            <a:pathLst>
              <a:path extrusionOk="0" h="1917504" w="1917504">
                <a:moveTo>
                  <a:pt x="0" y="0"/>
                </a:moveTo>
                <a:lnTo>
                  <a:pt x="1917504" y="0"/>
                </a:lnTo>
                <a:lnTo>
                  <a:pt x="1917504" y="1917503"/>
                </a:lnTo>
                <a:lnTo>
                  <a:pt x="0" y="19175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5969021" y="8483643"/>
            <a:ext cx="5509515" cy="1086782"/>
          </a:xfrm>
          <a:custGeom>
            <a:rect b="b" l="l" r="r" t="t"/>
            <a:pathLst>
              <a:path extrusionOk="0" h="1086782" w="5509515">
                <a:moveTo>
                  <a:pt x="0" y="0"/>
                </a:moveTo>
                <a:lnTo>
                  <a:pt x="5509515" y="0"/>
                </a:lnTo>
                <a:lnTo>
                  <a:pt x="5509515" y="1086783"/>
                </a:lnTo>
                <a:lnTo>
                  <a:pt x="0" y="108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9488789" y="6043028"/>
            <a:ext cx="5509515" cy="1086782"/>
          </a:xfrm>
          <a:custGeom>
            <a:rect b="b" l="l" r="r" t="t"/>
            <a:pathLst>
              <a:path extrusionOk="0" h="1086782" w="5509515">
                <a:moveTo>
                  <a:pt x="0" y="0"/>
                </a:moveTo>
                <a:lnTo>
                  <a:pt x="5509515" y="0"/>
                </a:lnTo>
                <a:lnTo>
                  <a:pt x="5509515" y="1086783"/>
                </a:lnTo>
                <a:lnTo>
                  <a:pt x="0" y="108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11749785" y="2900539"/>
            <a:ext cx="5509515" cy="1086782"/>
          </a:xfrm>
          <a:custGeom>
            <a:rect b="b" l="l" r="r" t="t"/>
            <a:pathLst>
              <a:path extrusionOk="0" h="1086782" w="5509515">
                <a:moveTo>
                  <a:pt x="0" y="0"/>
                </a:moveTo>
                <a:lnTo>
                  <a:pt x="5509515" y="0"/>
                </a:lnTo>
                <a:lnTo>
                  <a:pt x="5509515" y="1086782"/>
                </a:lnTo>
                <a:lnTo>
                  <a:pt x="0" y="1086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6232912" y="8676047"/>
            <a:ext cx="49818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Đảng Cộng sản Việt Nam ra đời và</a:t>
            </a:r>
            <a:endParaRPr sz="1100"/>
          </a:p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lãnh đạo đấu tranh giải phóng dân tộc</a:t>
            </a:r>
            <a:endParaRPr sz="1100"/>
          </a:p>
        </p:txBody>
      </p:sp>
      <p:sp>
        <p:nvSpPr>
          <p:cNvPr id="214" name="Google Shape;214;p8"/>
          <p:cNvSpPr txBox="1"/>
          <p:nvPr/>
        </p:nvSpPr>
        <p:spPr>
          <a:xfrm>
            <a:off x="1981200" y="8817375"/>
            <a:ext cx="2195296" cy="453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1930 - 1945</a:t>
            </a:r>
            <a:endParaRPr/>
          </a:p>
        </p:txBody>
      </p:sp>
      <p:sp>
        <p:nvSpPr>
          <p:cNvPr id="215" name="Google Shape;215;p8"/>
          <p:cNvSpPr txBox="1"/>
          <p:nvPr/>
        </p:nvSpPr>
        <p:spPr>
          <a:xfrm>
            <a:off x="5347680" y="6376759"/>
            <a:ext cx="2243421" cy="453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1945 - 1975</a:t>
            </a:r>
            <a:endParaRPr/>
          </a:p>
        </p:txBody>
      </p:sp>
      <p:sp>
        <p:nvSpPr>
          <p:cNvPr id="216" name="Google Shape;216;p8"/>
          <p:cNvSpPr txBox="1"/>
          <p:nvPr/>
        </p:nvSpPr>
        <p:spPr>
          <a:xfrm>
            <a:off x="7467600" y="3005559"/>
            <a:ext cx="2549668" cy="4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7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1975 đến nay</a:t>
            </a:r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9230845" y="6159376"/>
            <a:ext cx="60444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Đảng lãnh đạo hai cuộc kháng chiến giành </a:t>
            </a:r>
            <a:endParaRPr sz="1100"/>
          </a:p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độc lập hoàn toàn, thống nhất đất nước và </a:t>
            </a:r>
            <a:endParaRPr sz="1100"/>
          </a:p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trên miền Bắc</a:t>
            </a:r>
            <a:endParaRPr sz="1100"/>
          </a:p>
        </p:txBody>
      </p:sp>
      <p:sp>
        <p:nvSpPr>
          <p:cNvPr id="218" name="Google Shape;218;p8"/>
          <p:cNvSpPr txBox="1"/>
          <p:nvPr/>
        </p:nvSpPr>
        <p:spPr>
          <a:xfrm>
            <a:off x="12004686" y="3005559"/>
            <a:ext cx="4999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Đảng lãnh đạo cả nước quá độ lên </a:t>
            </a:r>
            <a:endParaRPr sz="1100"/>
          </a:p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chủ nghĩa xã hội, bảo vệ Tổ quốc và </a:t>
            </a:r>
            <a:endParaRPr sz="1100"/>
          </a:p>
          <a:p>
            <a:pPr indent="0" lvl="0" marL="0" marR="0" rtl="0" algn="ctr">
              <a:lnSpc>
                <a:spcPct val="10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thực hiện công cuộc đổi mới</a:t>
            </a:r>
            <a:endParaRPr sz="1100"/>
          </a:p>
        </p:txBody>
      </p:sp>
      <p:sp>
        <p:nvSpPr>
          <p:cNvPr id="219" name="Google Shape;219;p8"/>
          <p:cNvSpPr/>
          <p:nvPr/>
        </p:nvSpPr>
        <p:spPr>
          <a:xfrm>
            <a:off x="1521784" y="2473191"/>
            <a:ext cx="3356996" cy="2423141"/>
          </a:xfrm>
          <a:custGeom>
            <a:rect b="b" l="l" r="r" t="t"/>
            <a:pathLst>
              <a:path extrusionOk="0" h="2423141" w="3356996">
                <a:moveTo>
                  <a:pt x="0" y="0"/>
                </a:moveTo>
                <a:lnTo>
                  <a:pt x="3356996" y="0"/>
                </a:lnTo>
                <a:lnTo>
                  <a:pt x="3356996" y="2423140"/>
                </a:lnTo>
                <a:lnTo>
                  <a:pt x="0" y="242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1678838" y="5359123"/>
            <a:ext cx="3042888" cy="2026255"/>
          </a:xfrm>
          <a:custGeom>
            <a:rect b="b" l="l" r="r" t="t"/>
            <a:pathLst>
              <a:path extrusionOk="0" h="2026255" w="3042888">
                <a:moveTo>
                  <a:pt x="0" y="0"/>
                </a:moveTo>
                <a:lnTo>
                  <a:pt x="3042888" y="0"/>
                </a:lnTo>
                <a:lnTo>
                  <a:pt x="3042888" y="2026254"/>
                </a:lnTo>
                <a:lnTo>
                  <a:pt x="0" y="2026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/>
          <p:nvPr/>
        </p:nvSpPr>
        <p:spPr>
          <a:xfrm>
            <a:off x="1443193" y="1173144"/>
            <a:ext cx="16844807" cy="617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9">
                <a:solidFill>
                  <a:srgbClr val="6C5336"/>
                </a:solidFill>
                <a:latin typeface="Vollkorn"/>
                <a:ea typeface="Vollkorn"/>
                <a:cs typeface="Vollkorn"/>
                <a:sym typeface="Vollkorn"/>
              </a:rPr>
              <a:t>IV. Mục đích, yêu cầu của môn học Lịch sử Đảng Cộng sản Việt Nam </a:t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14668500" y="9446341"/>
            <a:ext cx="361950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-180975" y="1449032"/>
            <a:ext cx="2381250" cy="76200"/>
          </a:xfrm>
          <a:prstGeom prst="rect">
            <a:avLst/>
          </a:prstGeom>
          <a:solidFill>
            <a:srgbClr val="1D1B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8100408" y="0"/>
            <a:ext cx="2087184" cy="1052496"/>
          </a:xfrm>
          <a:custGeom>
            <a:rect b="b" l="l" r="r" t="t"/>
            <a:pathLst>
              <a:path extrusionOk="0" h="1052496" w="2087184">
                <a:moveTo>
                  <a:pt x="0" y="0"/>
                </a:moveTo>
                <a:lnTo>
                  <a:pt x="2087184" y="0"/>
                </a:lnTo>
                <a:lnTo>
                  <a:pt x="2087184" y="1052496"/>
                </a:lnTo>
                <a:lnTo>
                  <a:pt x="0" y="105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9"/>
          <p:cNvGrpSpPr/>
          <p:nvPr/>
        </p:nvGrpSpPr>
        <p:grpSpPr>
          <a:xfrm>
            <a:off x="4114800" y="1942685"/>
            <a:ext cx="9656433" cy="1917504"/>
            <a:chOff x="-535955" y="0"/>
            <a:chExt cx="12875245" cy="2556672"/>
          </a:xfrm>
        </p:grpSpPr>
        <p:sp>
          <p:nvSpPr>
            <p:cNvPr id="230" name="Google Shape;230;p9"/>
            <p:cNvSpPr/>
            <p:nvPr/>
          </p:nvSpPr>
          <p:spPr>
            <a:xfrm>
              <a:off x="2436599" y="0"/>
              <a:ext cx="2556672" cy="2556672"/>
            </a:xfrm>
            <a:custGeom>
              <a:rect b="b" l="l" r="r" t="t"/>
              <a:pathLst>
                <a:path extrusionOk="0" h="2556672" w="2556672">
                  <a:moveTo>
                    <a:pt x="0" y="0"/>
                  </a:moveTo>
                  <a:lnTo>
                    <a:pt x="2556672" y="0"/>
                  </a:lnTo>
                  <a:lnTo>
                    <a:pt x="2556672" y="2556672"/>
                  </a:lnTo>
                  <a:lnTo>
                    <a:pt x="0" y="25566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993271" y="553814"/>
              <a:ext cx="7346019" cy="1449043"/>
            </a:xfrm>
            <a:custGeom>
              <a:rect b="b" l="l" r="r" t="t"/>
              <a:pathLst>
                <a:path extrusionOk="0" h="1449043" w="7346019">
                  <a:moveTo>
                    <a:pt x="0" y="0"/>
                  </a:moveTo>
                  <a:lnTo>
                    <a:pt x="7346020" y="0"/>
                  </a:lnTo>
                  <a:lnTo>
                    <a:pt x="7346020" y="1449044"/>
                  </a:lnTo>
                  <a:lnTo>
                    <a:pt x="0" y="14490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 txBox="1"/>
            <p:nvPr/>
          </p:nvSpPr>
          <p:spPr>
            <a:xfrm>
              <a:off x="5345126" y="804002"/>
              <a:ext cx="6642300" cy="10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Đảng Cộng sản Việt Nam ra đời và</a:t>
              </a:r>
              <a:endParaRPr sz="1200"/>
            </a:p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lãnh đạo đấu tranh giải phóng dân tộc</a:t>
              </a:r>
              <a:endParaRPr sz="1200"/>
            </a:p>
          </p:txBody>
        </p:sp>
        <p:sp>
          <p:nvSpPr>
            <p:cNvPr id="233" name="Google Shape;233;p9"/>
            <p:cNvSpPr txBox="1"/>
            <p:nvPr/>
          </p:nvSpPr>
          <p:spPr>
            <a:xfrm>
              <a:off x="-535955" y="992439"/>
              <a:ext cx="3139192" cy="6051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7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1930 - 1945</a:t>
              </a:r>
              <a:endParaRPr/>
            </a:p>
          </p:txBody>
        </p:sp>
      </p:grpSp>
      <p:sp>
        <p:nvSpPr>
          <p:cNvPr id="234" name="Google Shape;234;p9"/>
          <p:cNvSpPr/>
          <p:nvPr/>
        </p:nvSpPr>
        <p:spPr>
          <a:xfrm>
            <a:off x="5354031" y="5327427"/>
            <a:ext cx="1665682" cy="1435515"/>
          </a:xfrm>
          <a:custGeom>
            <a:rect b="b" l="l" r="r" t="t"/>
            <a:pathLst>
              <a:path extrusionOk="0" h="1435515" w="1665682">
                <a:moveTo>
                  <a:pt x="0" y="0"/>
                </a:moveTo>
                <a:lnTo>
                  <a:pt x="1665682" y="0"/>
                </a:lnTo>
                <a:lnTo>
                  <a:pt x="1665682" y="1435515"/>
                </a:lnTo>
                <a:lnTo>
                  <a:pt x="0" y="1435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421804" y="4473684"/>
            <a:ext cx="1042624" cy="1215888"/>
          </a:xfrm>
          <a:custGeom>
            <a:rect b="b" l="l" r="r" t="t"/>
            <a:pathLst>
              <a:path extrusionOk="0" h="1215888" w="1042624">
                <a:moveTo>
                  <a:pt x="0" y="0"/>
                </a:moveTo>
                <a:lnTo>
                  <a:pt x="1042624" y="0"/>
                </a:lnTo>
                <a:lnTo>
                  <a:pt x="1042624" y="1215888"/>
                </a:lnTo>
                <a:lnTo>
                  <a:pt x="0" y="1215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6778595" y="4843577"/>
            <a:ext cx="482237" cy="967701"/>
          </a:xfrm>
          <a:custGeom>
            <a:rect b="b" l="l" r="r" t="t"/>
            <a:pathLst>
              <a:path extrusionOk="0" h="967701" w="482237">
                <a:moveTo>
                  <a:pt x="0" y="0"/>
                </a:moveTo>
                <a:lnTo>
                  <a:pt x="482237" y="0"/>
                </a:lnTo>
                <a:lnTo>
                  <a:pt x="482237" y="967700"/>
                </a:lnTo>
                <a:lnTo>
                  <a:pt x="0" y="967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11729176" y="5327427"/>
            <a:ext cx="1665682" cy="1435515"/>
          </a:xfrm>
          <a:custGeom>
            <a:rect b="b" l="l" r="r" t="t"/>
            <a:pathLst>
              <a:path extrusionOk="0" h="1435515" w="1665682">
                <a:moveTo>
                  <a:pt x="0" y="0"/>
                </a:moveTo>
                <a:lnTo>
                  <a:pt x="1665682" y="0"/>
                </a:lnTo>
                <a:lnTo>
                  <a:pt x="1665682" y="1435515"/>
                </a:lnTo>
                <a:lnTo>
                  <a:pt x="0" y="1435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14671121" y="4843577"/>
            <a:ext cx="2156938" cy="2156938"/>
          </a:xfrm>
          <a:custGeom>
            <a:rect b="b" l="l" r="r" t="t"/>
            <a:pathLst>
              <a:path extrusionOk="0" h="2156938" w="2156938">
                <a:moveTo>
                  <a:pt x="0" y="0"/>
                </a:moveTo>
                <a:lnTo>
                  <a:pt x="2156938" y="0"/>
                </a:lnTo>
                <a:lnTo>
                  <a:pt x="2156938" y="2156938"/>
                </a:lnTo>
                <a:lnTo>
                  <a:pt x="0" y="2156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705406" y="5453076"/>
            <a:ext cx="4410195" cy="118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Mâu thuẫn chủ yếu của xã hội thuộc địa, phong kiến Việt Nam cuối thế kỷ XIX, đầu thế kỷ XX</a:t>
            </a:r>
            <a:endParaRPr/>
          </a:p>
        </p:txBody>
      </p:sp>
      <p:sp>
        <p:nvSpPr>
          <p:cNvPr id="240" name="Google Shape;240;p9"/>
          <p:cNvSpPr txBox="1"/>
          <p:nvPr/>
        </p:nvSpPr>
        <p:spPr>
          <a:xfrm>
            <a:off x="7257838" y="5453076"/>
            <a:ext cx="4233213" cy="118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Sự thất bại của các phong trào yêu nước và khủng hoảng đường lối cứu nước</a:t>
            </a:r>
            <a:endParaRPr/>
          </a:p>
        </p:txBody>
      </p:sp>
      <p:sp>
        <p:nvSpPr>
          <p:cNvPr id="241" name="Google Shape;241;p9"/>
          <p:cNvSpPr txBox="1"/>
          <p:nvPr/>
        </p:nvSpPr>
        <p:spPr>
          <a:xfrm>
            <a:off x="13632983" y="5606737"/>
            <a:ext cx="42333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Đảng Cộng sản Việt Nam</a:t>
            </a:r>
            <a:endParaRPr sz="1300"/>
          </a:p>
          <a:p>
            <a:pPr indent="0" lvl="0" marL="0" marR="0" rtl="0" algn="ctr">
              <a:lnSpc>
                <a:spcPct val="115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ra đời</a:t>
            </a:r>
            <a:endParaRPr sz="1300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